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</p:sldIdLst>
  <p:sldSz cy="5143500" cx="9144000"/>
  <p:notesSz cx="6858000" cy="9144000"/>
  <p:embeddedFontLst>
    <p:embeddedFont>
      <p:font typeface="Nunito"/>
      <p:regular r:id="rId27"/>
      <p:bold r:id="rId28"/>
      <p:italic r:id="rId29"/>
      <p:boldItalic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1" name="Hunter Violette"/>
  <p:cmAuthor clrIdx="1" id="1" initials="" lastIdx="1" name="Riley Barth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FBD2EBBC-CEAF-4866-B304-FCFB91EF3460}">
  <a:tblStyle styleId="{FBD2EBBC-CEAF-4866-B304-FCFB91EF346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font" Target="fonts/Nunito-bold.fntdata"/><Relationship Id="rId27" Type="http://schemas.openxmlformats.org/officeDocument/2006/relationships/font" Target="fonts/Nunito-regular.fntdata"/><Relationship Id="rId5" Type="http://schemas.openxmlformats.org/officeDocument/2006/relationships/commentAuthors" Target="commentAuthors.xml"/><Relationship Id="rId6" Type="http://schemas.openxmlformats.org/officeDocument/2006/relationships/slideMaster" Target="slideMasters/slideMaster1.xml"/><Relationship Id="rId29" Type="http://schemas.openxmlformats.org/officeDocument/2006/relationships/font" Target="fonts/Nunito-italic.fntdata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0" Type="http://schemas.openxmlformats.org/officeDocument/2006/relationships/font" Target="fonts/Nunito-boldItalic.fntdata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4-04-09T19:05:28.279">
    <p:pos x="6000" y="0"/>
    <p:text>lol the trucks and trains transport slide</p:text>
  </p:cm>
  <p:cm authorId="1" idx="1" dt="2024-04-09T19:05:28.279">
    <p:pos x="6000" y="0"/>
    <p:text>thought it was eloquent enough for this 8 minute presentation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ca859eef81_0_8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2ca859eef81_0_8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ca859eef81_2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2ca859eef81_2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ca859eef81_2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2ca859eef81_2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ca859eef81_2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2ca859eef81_2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ca859eef81_2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2ca859eef81_2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ca859eef81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2ca859eef81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ca859eef81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2ca859eef81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2ca859eef81_0_8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2ca859eef81_0_8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2ca859eef81_0_8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2ca859eef81_0_8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2ca859eef81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2ca859eef81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ca859eef81_2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ca859eef81_2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ca859eef81_2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2ca859eef81_2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ca859eef81_2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2ca859eef81_2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ca859eef81_2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2ca859eef81_2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ca859eef81_2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2ca859eef81_2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ca859eef81_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2ca859eef81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ca859eef81_2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2ca859eef81_2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ca859eef81_2_1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2ca859eef81_2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6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" name="Google Shape;34;p2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35" name="Google Shape;35;p2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" name="Google Shape;119;p11"/>
          <p:cNvSpPr txBox="1"/>
          <p:nvPr>
            <p:ph hasCustomPrompt="1" type="title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/>
          <p:nvPr>
            <p:ph idx="1" type="body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1" name="Google Shape;121;p1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" name="Google Shape;39;p3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Google Shape;4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3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8" name="Google Shape;48;p3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dk2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4" name="Google Shape;54;p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4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dk2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1" name="Google Shape;61;p5"/>
          <p:cNvSpPr txBox="1"/>
          <p:nvPr>
            <p:ph idx="1" type="body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2" name="Google Shape;62;p5"/>
          <p:cNvSpPr txBox="1"/>
          <p:nvPr>
            <p:ph idx="2" type="body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3" name="Google Shape;63;p5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dk2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9" name="Google Shape;69;p6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chemeClr val="accent3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7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5" name="Google Shape;75;p7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6" name="Google Shape;76;p7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" name="Google Shape;93;p8"/>
          <p:cNvSpPr txBox="1"/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94" name="Google Shape;94;p8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2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9"/>
          <p:cNvSpPr txBox="1"/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0" name="Google Shape;100;p9"/>
          <p:cNvSpPr txBox="1"/>
          <p:nvPr>
            <p:ph idx="1" type="subTitle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1" name="Google Shape;101;p9"/>
          <p:cNvSpPr txBox="1"/>
          <p:nvPr>
            <p:ph idx="2" type="body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2" name="Google Shape;102;p9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accent1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0"/>
          <p:cNvSpPr txBox="1"/>
          <p:nvPr>
            <p:ph idx="1" type="body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8" name="Google Shape;108;p10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hift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Relationship Id="rId4" Type="http://schemas.openxmlformats.org/officeDocument/2006/relationships/image" Target="../media/image1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png"/><Relationship Id="rId4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1.png"/><Relationship Id="rId4" Type="http://schemas.openxmlformats.org/officeDocument/2006/relationships/image" Target="../media/image1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.png"/><Relationship Id="rId4" Type="http://schemas.openxmlformats.org/officeDocument/2006/relationships/image" Target="../media/image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comments" Target="../comments/comment1.xml"/><Relationship Id="rId4" Type="http://schemas.openxmlformats.org/officeDocument/2006/relationships/image" Target="../media/image12.png"/><Relationship Id="rId5" Type="http://schemas.openxmlformats.org/officeDocument/2006/relationships/image" Target="../media/image1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9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0.png"/><Relationship Id="rId4" Type="http://schemas.openxmlformats.org/officeDocument/2006/relationships/image" Target="../media/image7.png"/><Relationship Id="rId5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3"/>
          <p:cNvSpPr txBox="1"/>
          <p:nvPr>
            <p:ph type="ctrTitle"/>
          </p:nvPr>
        </p:nvSpPr>
        <p:spPr>
          <a:xfrm>
            <a:off x="1891350" y="734975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Modular Distributed Ammonia Electrosynthesis</a:t>
            </a:r>
            <a:endParaRPr/>
          </a:p>
        </p:txBody>
      </p:sp>
      <p:sp>
        <p:nvSpPr>
          <p:cNvPr id="129" name="Google Shape;129;p13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Hunter Violette and Riley Barth</a:t>
            </a:r>
            <a:endParaRPr/>
          </a:p>
        </p:txBody>
      </p:sp>
      <p:sp>
        <p:nvSpPr>
          <p:cNvPr id="130" name="Google Shape;130;p13"/>
          <p:cNvSpPr txBox="1"/>
          <p:nvPr>
            <p:ph type="ctrTitle"/>
          </p:nvPr>
        </p:nvSpPr>
        <p:spPr>
          <a:xfrm>
            <a:off x="3177900" y="2183075"/>
            <a:ext cx="2788200" cy="90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400"/>
              <a:t>in India</a:t>
            </a:r>
            <a:endParaRPr b="1" sz="44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2"/>
          <p:cNvSpPr txBox="1"/>
          <p:nvPr>
            <p:ph type="title"/>
          </p:nvPr>
        </p:nvSpPr>
        <p:spPr>
          <a:xfrm>
            <a:off x="3211500" y="518175"/>
            <a:ext cx="2721000" cy="61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Process Design</a:t>
            </a:r>
            <a:endParaRPr/>
          </a:p>
        </p:txBody>
      </p:sp>
      <p:pic>
        <p:nvPicPr>
          <p:cNvPr id="188" name="Google Shape;18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1950" y="1356192"/>
            <a:ext cx="5780100" cy="32229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2599" y="348189"/>
            <a:ext cx="5638800" cy="44471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44897" y="608588"/>
            <a:ext cx="4367480" cy="3926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6071" y="223400"/>
            <a:ext cx="3456054" cy="4711601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4"/>
          <p:cNvSpPr txBox="1"/>
          <p:nvPr>
            <p:ph type="title"/>
          </p:nvPr>
        </p:nvSpPr>
        <p:spPr>
          <a:xfrm>
            <a:off x="4544900" y="223400"/>
            <a:ext cx="1544400" cy="385200"/>
          </a:xfrm>
          <a:prstGeom prst="rect">
            <a:avLst/>
          </a:prstGeom>
          <a:solidFill>
            <a:schemeClr val="dk2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Rice </a:t>
            </a:r>
            <a:r>
              <a:rPr lang="en" sz="1400">
                <a:solidFill>
                  <a:schemeClr val="dk1"/>
                </a:solidFill>
              </a:rPr>
              <a:t>Production</a:t>
            </a:r>
            <a:endParaRPr sz="1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25"/>
          <p:cNvPicPr preferRelativeResize="0"/>
          <p:nvPr/>
        </p:nvPicPr>
        <p:blipFill rotWithShape="1">
          <a:blip r:embed="rId3">
            <a:alphaModFix/>
          </a:blip>
          <a:srcRect b="0" l="0" r="0" t="6358"/>
          <a:stretch/>
        </p:blipFill>
        <p:spPr>
          <a:xfrm>
            <a:off x="4921950" y="200950"/>
            <a:ext cx="3808702" cy="4614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1750" y="200950"/>
            <a:ext cx="3663620" cy="4726549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25"/>
          <p:cNvSpPr txBox="1"/>
          <p:nvPr>
            <p:ph type="title"/>
          </p:nvPr>
        </p:nvSpPr>
        <p:spPr>
          <a:xfrm>
            <a:off x="5053975" y="231550"/>
            <a:ext cx="1544400" cy="385200"/>
          </a:xfrm>
          <a:prstGeom prst="rect">
            <a:avLst/>
          </a:prstGeom>
          <a:solidFill>
            <a:schemeClr val="dk2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Wheat Production</a:t>
            </a:r>
            <a:endParaRPr sz="1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Google Shape;212;p26"/>
          <p:cNvPicPr preferRelativeResize="0"/>
          <p:nvPr/>
        </p:nvPicPr>
        <p:blipFill rotWithShape="1">
          <a:blip r:embed="rId3">
            <a:alphaModFix/>
          </a:blip>
          <a:srcRect b="0" l="0" r="0" t="7114"/>
          <a:stretch/>
        </p:blipFill>
        <p:spPr>
          <a:xfrm>
            <a:off x="4995850" y="233075"/>
            <a:ext cx="3908926" cy="469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100" y="218025"/>
            <a:ext cx="3635498" cy="4712425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26"/>
          <p:cNvSpPr txBox="1"/>
          <p:nvPr>
            <p:ph type="title"/>
          </p:nvPr>
        </p:nvSpPr>
        <p:spPr>
          <a:xfrm>
            <a:off x="5113400" y="182975"/>
            <a:ext cx="1544400" cy="385200"/>
          </a:xfrm>
          <a:prstGeom prst="rect">
            <a:avLst/>
          </a:prstGeom>
          <a:solidFill>
            <a:schemeClr val="dk2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Corn </a:t>
            </a:r>
            <a:r>
              <a:rPr lang="en" sz="1400">
                <a:solidFill>
                  <a:schemeClr val="dk1"/>
                </a:solidFill>
              </a:rPr>
              <a:t>Production</a:t>
            </a:r>
            <a:endParaRPr sz="1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7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Social &amp; </a:t>
            </a:r>
            <a:r>
              <a:rPr lang="en"/>
              <a:t>Cultural</a:t>
            </a:r>
            <a:r>
              <a:rPr lang="en"/>
              <a:t> Impact</a:t>
            </a:r>
            <a:endParaRPr/>
          </a:p>
        </p:txBody>
      </p:sp>
      <p:sp>
        <p:nvSpPr>
          <p:cNvPr id="220" name="Google Shape;220;p27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" sz="1500"/>
              <a:t>2nd Largest Ammonia Importer</a:t>
            </a:r>
            <a:endParaRPr b="1"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" sz="1500"/>
              <a:t>Goal to Eliminate Ammonia Imports by 2035</a:t>
            </a:r>
            <a:endParaRPr b="1"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" sz="1500"/>
              <a:t>Replace Imports with Locally Produced Green Ammonia</a:t>
            </a:r>
            <a:endParaRPr b="1" sz="15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5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500"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500"/>
          </a:p>
        </p:txBody>
      </p:sp>
      <p:sp>
        <p:nvSpPr>
          <p:cNvPr id="221" name="Google Shape;221;p27"/>
          <p:cNvSpPr txBox="1"/>
          <p:nvPr/>
        </p:nvSpPr>
        <p:spPr>
          <a:xfrm>
            <a:off x="829200" y="1991025"/>
            <a:ext cx="7485600" cy="24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alibri"/>
              <a:buChar char="●"/>
            </a:pPr>
            <a:r>
              <a:rPr b="1" lang="en" sz="15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Phase-out high-polluting Haber-Bosch ammonia synthesis with significantly lower-polluting modular </a:t>
            </a:r>
            <a:r>
              <a:rPr b="1" lang="en" sz="15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electrosynthesis</a:t>
            </a:r>
            <a:r>
              <a:rPr b="1" lang="en" sz="15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design</a:t>
            </a:r>
            <a:endParaRPr b="1" sz="15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alibri"/>
              <a:buChar char="○"/>
            </a:pPr>
            <a:r>
              <a:rPr b="1" lang="en" sz="15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With Urea add-on module, the only emission would be oxygen</a:t>
            </a:r>
            <a:endParaRPr b="1" sz="15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alibri"/>
              <a:buChar char="○"/>
            </a:pPr>
            <a:r>
              <a:rPr b="1" lang="en" sz="15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Improve air quality </a:t>
            </a:r>
            <a:r>
              <a:rPr b="1" lang="en" sz="15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and reduce </a:t>
            </a:r>
            <a:r>
              <a:rPr b="1" lang="en" sz="15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emissions </a:t>
            </a:r>
            <a:endParaRPr b="1" sz="15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alibri"/>
              <a:buChar char="●"/>
            </a:pPr>
            <a:r>
              <a:rPr b="1" lang="en" sz="15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Offer Co-Ops to Engineering Students in Region</a:t>
            </a:r>
            <a:endParaRPr b="1" sz="15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alibri"/>
              <a:buChar char="●"/>
            </a:pPr>
            <a:r>
              <a:rPr b="1" lang="en" sz="15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Offer Tours to Students and Faculty in Higher Secondary Schools </a:t>
            </a:r>
            <a:endParaRPr b="1" sz="15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alibri"/>
              <a:buChar char="●"/>
            </a:pPr>
            <a:r>
              <a:rPr b="1" lang="en" sz="15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Operators in India will </a:t>
            </a:r>
            <a:r>
              <a:rPr b="1" lang="en" sz="15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receive</a:t>
            </a:r>
            <a:r>
              <a:rPr b="1" lang="en" sz="15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same compensation as operators in United States </a:t>
            </a:r>
            <a:endParaRPr b="1" sz="15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8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Process Safety, Waste, Noise</a:t>
            </a:r>
            <a:endParaRPr/>
          </a:p>
        </p:txBody>
      </p:sp>
      <p:sp>
        <p:nvSpPr>
          <p:cNvPr id="227" name="Google Shape;227;p28"/>
          <p:cNvSpPr txBox="1"/>
          <p:nvPr>
            <p:ph idx="1" type="body"/>
          </p:nvPr>
        </p:nvSpPr>
        <p:spPr>
          <a:xfrm>
            <a:off x="819150" y="1568150"/>
            <a:ext cx="7505700" cy="315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55000" lnSpcReduction="10000"/>
          </a:bodyPr>
          <a:lstStyle/>
          <a:p>
            <a:pPr indent="-31242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en" sz="2400"/>
              <a:t>Comprehensive process safety training for operators</a:t>
            </a:r>
            <a:endParaRPr b="1" sz="2400"/>
          </a:p>
          <a:p>
            <a:pPr indent="-31242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en" sz="2400"/>
              <a:t>Siphons used for high temperature solid and liquid transport</a:t>
            </a:r>
            <a:endParaRPr b="1" sz="2400"/>
          </a:p>
          <a:p>
            <a:pPr indent="-31242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en" sz="2400"/>
              <a:t>Pressure and temperature control loops on all reactors</a:t>
            </a:r>
            <a:endParaRPr b="1" sz="2400"/>
          </a:p>
          <a:p>
            <a:pPr indent="-31242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en" sz="2400"/>
              <a:t>Exothermic reactors have actively-cooled salt-plugs to quench runaway reactions</a:t>
            </a:r>
            <a:endParaRPr b="1" sz="2400"/>
          </a:p>
          <a:p>
            <a:pPr indent="-31242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en" sz="2400"/>
              <a:t>Process noise minimized by sound </a:t>
            </a:r>
            <a:r>
              <a:rPr b="1" lang="en" sz="2400"/>
              <a:t>enclosures</a:t>
            </a:r>
            <a:r>
              <a:rPr b="1" lang="en" sz="2400"/>
              <a:t> on compressors </a:t>
            </a:r>
            <a:endParaRPr b="1" sz="2400"/>
          </a:p>
          <a:p>
            <a:pPr indent="-31242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en" sz="2400"/>
              <a:t>Ammonia is stored in underground tanks resistant to natural disasters</a:t>
            </a:r>
            <a:endParaRPr b="1" sz="2400"/>
          </a:p>
          <a:p>
            <a:pPr indent="-312419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b="1" lang="en" sz="2400"/>
              <a:t>Excess ammonia converted to stable and safe fertilizers </a:t>
            </a:r>
            <a:endParaRPr b="1" sz="2400"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5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9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Earthquakes </a:t>
            </a:r>
            <a:endParaRPr/>
          </a:p>
        </p:txBody>
      </p:sp>
      <p:pic>
        <p:nvPicPr>
          <p:cNvPr id="233" name="Google Shape;23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82675" y="400050"/>
            <a:ext cx="4743450" cy="434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1000" y="2473313"/>
            <a:ext cx="3352800" cy="94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0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Transport</a:t>
            </a:r>
            <a:endParaRPr/>
          </a:p>
        </p:txBody>
      </p:sp>
      <p:sp>
        <p:nvSpPr>
          <p:cNvPr id="240" name="Google Shape;240;p30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" sz="1500"/>
              <a:t>Trucks to closer regions</a:t>
            </a:r>
            <a:endParaRPr b="1" sz="15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500"/>
          </a:p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SzPts val="1500"/>
              <a:buChar char="●"/>
            </a:pPr>
            <a:r>
              <a:rPr b="1" lang="en" sz="1500"/>
              <a:t>Trains to further regions</a:t>
            </a:r>
            <a:endParaRPr b="1" sz="1500"/>
          </a:p>
        </p:txBody>
      </p:sp>
      <p:pic>
        <p:nvPicPr>
          <p:cNvPr id="241" name="Google Shape;241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83275" y="782325"/>
            <a:ext cx="5060724" cy="3578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05250" y="604825"/>
            <a:ext cx="5238750" cy="3933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1"/>
          <p:cNvSpPr txBox="1"/>
          <p:nvPr>
            <p:ph type="title"/>
          </p:nvPr>
        </p:nvSpPr>
        <p:spPr>
          <a:xfrm>
            <a:off x="739925" y="209445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4"/>
          <p:cNvSpPr txBox="1"/>
          <p:nvPr>
            <p:ph type="title"/>
          </p:nvPr>
        </p:nvSpPr>
        <p:spPr>
          <a:xfrm>
            <a:off x="1708625" y="412575"/>
            <a:ext cx="5298300" cy="8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Modularly Distributed Design</a:t>
            </a:r>
            <a:endParaRPr/>
          </a:p>
        </p:txBody>
      </p:sp>
      <p:sp>
        <p:nvSpPr>
          <p:cNvPr id="136" name="Google Shape;136;p14"/>
          <p:cNvSpPr txBox="1"/>
          <p:nvPr/>
        </p:nvSpPr>
        <p:spPr>
          <a:xfrm>
            <a:off x="879600" y="1404700"/>
            <a:ext cx="7384800" cy="29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b="1" lang="en" sz="1200"/>
              <a:t>Scalability</a:t>
            </a:r>
            <a:r>
              <a:rPr lang="en" sz="1200"/>
              <a:t>: Modular plants can easily adjust capacity by adding or removing modules in response to demand changes.</a:t>
            </a:r>
            <a:endParaRPr sz="1200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b="1" lang="en" sz="1200"/>
              <a:t>Reduced Capital Investment</a:t>
            </a:r>
            <a:r>
              <a:rPr lang="en" sz="1200"/>
              <a:t>: Modular construction requires lower initial investment due to off-site fabrication and simplified construction.</a:t>
            </a:r>
            <a:endParaRPr sz="1200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b="1" lang="en" sz="1200"/>
              <a:t>Faster Deployment</a:t>
            </a:r>
            <a:r>
              <a:rPr lang="en" sz="1200"/>
              <a:t>: Modules can be constructed concurrently, speeding up overall project timelines.</a:t>
            </a:r>
            <a:endParaRPr sz="1200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b="1" lang="en" sz="1200"/>
              <a:t>Improved Safety</a:t>
            </a:r>
            <a:r>
              <a:rPr lang="en" sz="1200"/>
              <a:t>: Modular construction minimizes on-site hazards and incorporates standardized safety features.</a:t>
            </a:r>
            <a:endParaRPr sz="1200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b="1" lang="en" sz="1200"/>
              <a:t>Flexibility</a:t>
            </a:r>
            <a:r>
              <a:rPr lang="en" sz="1200"/>
              <a:t>: Modular plants can be reconfigured for different processes or products as needed.</a:t>
            </a:r>
            <a:endParaRPr sz="1200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b="1" lang="en" sz="1200"/>
              <a:t>Reliability and Redundancy</a:t>
            </a:r>
            <a:r>
              <a:rPr lang="en" sz="1200"/>
              <a:t>: Redundant modules ensure continuous operation and reduce downtime risk.</a:t>
            </a:r>
            <a:endParaRPr sz="1200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b="1" lang="en" sz="1200"/>
              <a:t>Localized Production</a:t>
            </a:r>
            <a:r>
              <a:rPr lang="en" sz="1200"/>
              <a:t>: Modules can be located closer to raw materials or markets, reducing transportation costs and risks.</a:t>
            </a:r>
            <a:endParaRPr sz="12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5"/>
          <p:cNvSpPr txBox="1"/>
          <p:nvPr>
            <p:ph type="title"/>
          </p:nvPr>
        </p:nvSpPr>
        <p:spPr>
          <a:xfrm>
            <a:off x="594650" y="376825"/>
            <a:ext cx="5877300" cy="66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Importance of Ammonia Synthesis</a:t>
            </a:r>
            <a:endParaRPr/>
          </a:p>
        </p:txBody>
      </p:sp>
      <p:sp>
        <p:nvSpPr>
          <p:cNvPr id="142" name="Google Shape;142;p15"/>
          <p:cNvSpPr txBox="1"/>
          <p:nvPr/>
        </p:nvSpPr>
        <p:spPr>
          <a:xfrm>
            <a:off x="850750" y="1039525"/>
            <a:ext cx="7072800" cy="24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Fertilizer Applications (in year 2010):</a:t>
            </a:r>
            <a:endParaRPr sz="1200"/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157 million metric tons produced</a:t>
            </a:r>
            <a:endParaRPr sz="1200"/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Between 75-95% ammonia converted into fertilizers</a:t>
            </a:r>
            <a:endParaRPr sz="1200"/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50% of the </a:t>
            </a:r>
            <a:r>
              <a:rPr lang="en" sz="1200"/>
              <a:t>world's</a:t>
            </a:r>
            <a:r>
              <a:rPr lang="en" sz="1200"/>
              <a:t> population relies on synthetic ammonia fertilizer</a:t>
            </a:r>
            <a:endParaRPr sz="1200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Hydrogen Storage </a:t>
            </a:r>
            <a:endParaRPr sz="1200"/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Ammonia is 17.6% </a:t>
            </a:r>
            <a:r>
              <a:rPr lang="en" sz="1200"/>
              <a:t>hydrogen</a:t>
            </a:r>
            <a:r>
              <a:rPr lang="en" sz="1200"/>
              <a:t> by weight. One of the highest-density hydrogen carriers</a:t>
            </a:r>
            <a:endParaRPr sz="1200"/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Stored safely at nearly ambient conditions</a:t>
            </a:r>
            <a:endParaRPr sz="1200"/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Hydrogen is a promising high-energy-</a:t>
            </a:r>
            <a:r>
              <a:rPr lang="en" sz="1200"/>
              <a:t>density</a:t>
            </a:r>
            <a:r>
              <a:rPr lang="en" sz="1200"/>
              <a:t> clean energy carrier </a:t>
            </a:r>
            <a:endParaRPr sz="1200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Water Treatment: </a:t>
            </a:r>
            <a:endParaRPr sz="1200"/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Drinking water: purge nitrates and organic compounds</a:t>
            </a:r>
            <a:endParaRPr sz="1200"/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Waste water: Control pH and remove impurities through </a:t>
            </a:r>
            <a:r>
              <a:rPr lang="en" sz="1200"/>
              <a:t>precipitation</a:t>
            </a:r>
            <a:r>
              <a:rPr lang="en" sz="1200"/>
              <a:t>, ion exchange</a:t>
            </a:r>
            <a:endParaRPr sz="12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6"/>
          <p:cNvSpPr txBox="1"/>
          <p:nvPr>
            <p:ph type="title"/>
          </p:nvPr>
        </p:nvSpPr>
        <p:spPr>
          <a:xfrm>
            <a:off x="594650" y="376825"/>
            <a:ext cx="6737400" cy="66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Importance of Ammonia Synthesis cont.</a:t>
            </a:r>
            <a:endParaRPr/>
          </a:p>
        </p:txBody>
      </p:sp>
      <p:sp>
        <p:nvSpPr>
          <p:cNvPr id="148" name="Google Shape;148;p16"/>
          <p:cNvSpPr txBox="1"/>
          <p:nvPr/>
        </p:nvSpPr>
        <p:spPr>
          <a:xfrm>
            <a:off x="850750" y="1039525"/>
            <a:ext cx="7072800" cy="25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Textile Industry: Used for dyeing, printing, and finishing processes of textiles</a:t>
            </a:r>
            <a:endParaRPr sz="1200"/>
          </a:p>
          <a:p>
            <a:pPr indent="-3048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Pharmaceuticals: Ammonia and its derivatives are constantly used in the pharmaceutical industry for pH adjustments and organic chemistry reactions</a:t>
            </a:r>
            <a:endParaRPr sz="1200"/>
          </a:p>
          <a:p>
            <a:pPr indent="-3048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Industrial Refrigerant: Excellent thermodynamic properties with zero ozone depletion</a:t>
            </a:r>
            <a:endParaRPr sz="1200"/>
          </a:p>
          <a:p>
            <a:pPr indent="-3048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Cleaning and Sanitization: Used in household and industrial cleaning/sanitization</a:t>
            </a:r>
            <a:endParaRPr sz="1200"/>
          </a:p>
          <a:p>
            <a:pPr indent="-3048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Explosives: Ammonium-nitrate is a commonly used ingredient in the manufacturing of explosives and explosive mixtures.</a:t>
            </a:r>
            <a:endParaRPr sz="12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7"/>
          <p:cNvSpPr txBox="1"/>
          <p:nvPr>
            <p:ph type="title"/>
          </p:nvPr>
        </p:nvSpPr>
        <p:spPr>
          <a:xfrm>
            <a:off x="301650" y="31752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India?</a:t>
            </a:r>
            <a:endParaRPr/>
          </a:p>
        </p:txBody>
      </p:sp>
      <p:graphicFrame>
        <p:nvGraphicFramePr>
          <p:cNvPr id="154" name="Google Shape;154;p17"/>
          <p:cNvGraphicFramePr/>
          <p:nvPr/>
        </p:nvGraphicFramePr>
        <p:xfrm>
          <a:off x="857450" y="1220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{FBD2EBBC-CEAF-4866-B304-FCFB91EF3460}</a:tableStyleId>
              </a:tblPr>
              <a:tblGrid>
                <a:gridCol w="1447800"/>
                <a:gridCol w="1447800"/>
                <a:gridCol w="1447800"/>
                <a:gridCol w="1447800"/>
                <a:gridCol w="14478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Country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World Population Rank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Population (millions)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2023 PM2.5 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Concentration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World Pollution 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Rank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India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1,428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54.4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China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1,425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32.5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19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United States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339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9.1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102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155" name="Google Shape;15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6675" y="3377950"/>
            <a:ext cx="6096000" cy="77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9350" y="4203200"/>
            <a:ext cx="8058150" cy="73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9350" y="3493600"/>
            <a:ext cx="1927325" cy="54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68850" y="1768250"/>
            <a:ext cx="619200" cy="23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8"/>
          <p:cNvSpPr txBox="1"/>
          <p:nvPr>
            <p:ph type="title"/>
          </p:nvPr>
        </p:nvSpPr>
        <p:spPr>
          <a:xfrm>
            <a:off x="271125" y="26455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India’s Air Quality Problem</a:t>
            </a:r>
            <a:endParaRPr/>
          </a:p>
        </p:txBody>
      </p:sp>
      <p:pic>
        <p:nvPicPr>
          <p:cNvPr id="164" name="Google Shape;16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9574" y="1346600"/>
            <a:ext cx="7849701" cy="245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86324" y="1008875"/>
            <a:ext cx="5556225" cy="3675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04600" y="1419427"/>
            <a:ext cx="7215925" cy="254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5950" y="311712"/>
            <a:ext cx="7232100" cy="452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0"/>
          <p:cNvSpPr txBox="1"/>
          <p:nvPr>
            <p:ph type="title"/>
          </p:nvPr>
        </p:nvSpPr>
        <p:spPr>
          <a:xfrm>
            <a:off x="602700" y="29757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India’s Ammonia Production</a:t>
            </a:r>
            <a:endParaRPr/>
          </a:p>
        </p:txBody>
      </p:sp>
      <p:sp>
        <p:nvSpPr>
          <p:cNvPr id="177" name="Google Shape;177;p20"/>
          <p:cNvSpPr txBox="1"/>
          <p:nvPr/>
        </p:nvSpPr>
        <p:spPr>
          <a:xfrm>
            <a:off x="819150" y="1072600"/>
            <a:ext cx="7072800" cy="349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**All competitors produce ammonia by Haber-Bosch with coal or natural gas as hydrogen feedstock and energy source</a:t>
            </a:r>
            <a:endParaRPr b="1" sz="1200"/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AutoNum type="arabicPeriod"/>
            </a:pPr>
            <a:r>
              <a:rPr lang="en" sz="1200"/>
              <a:t>Indian Farmers Fertiliser Cooperative Limited:</a:t>
            </a:r>
            <a:endParaRPr sz="1200"/>
          </a:p>
          <a:p>
            <a:pPr indent="-298450" lvl="1" marL="990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200"/>
              <a:t>Production: Fertilizers (including ammonia-based fertilizers), agricultural products, and various services for farmers.</a:t>
            </a:r>
            <a:endParaRPr sz="1200"/>
          </a:p>
          <a:p>
            <a:pPr indent="-298450" lvl="1" marL="990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200"/>
              <a:t>Estimated production capacity: 300,000 - 800,000 metric tonnes per year.</a:t>
            </a:r>
            <a:endParaRPr sz="1200"/>
          </a:p>
          <a:p>
            <a:pPr indent="-298450" lvl="0" marL="520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 startAt="2"/>
            </a:pPr>
            <a:r>
              <a:rPr lang="en" sz="1200"/>
              <a:t>National Fertilizers Limited (NFL):</a:t>
            </a:r>
            <a:endParaRPr sz="1200"/>
          </a:p>
          <a:p>
            <a:pPr indent="-298450" lvl="1" marL="990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200"/>
              <a:t>Production: Fertilizers (including ammonia-based fertilizers) and industrial chemicals.</a:t>
            </a:r>
            <a:endParaRPr sz="1200"/>
          </a:p>
          <a:p>
            <a:pPr indent="-298450" lvl="1" marL="990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200"/>
              <a:t>Estimated production capacity: 600,000 - 1,200,000 metric tonnes per year.</a:t>
            </a:r>
            <a:endParaRPr sz="1200"/>
          </a:p>
          <a:p>
            <a:pPr indent="-298450" lvl="0" marL="520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 startAt="3"/>
            </a:pPr>
            <a:r>
              <a:rPr lang="en" sz="1200"/>
              <a:t>Rashtriya Chemicals &amp; Fertilizers (RCF):</a:t>
            </a:r>
            <a:endParaRPr sz="1200"/>
          </a:p>
          <a:p>
            <a:pPr indent="-298450" lvl="1" marL="990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200"/>
              <a:t>Production: Fertilizers, chemicals, and industrial products (including ammonia).</a:t>
            </a:r>
            <a:endParaRPr sz="1200"/>
          </a:p>
          <a:p>
            <a:pPr indent="-298450" lvl="1" marL="990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200"/>
              <a:t>Estimated production capacity: 800,000 - 1,500,000 metric tonnes per year.</a:t>
            </a:r>
            <a:endParaRPr sz="1200"/>
          </a:p>
          <a:p>
            <a:pPr indent="-298450" lvl="0" marL="520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 startAt="4"/>
            </a:pPr>
            <a:r>
              <a:rPr lang="en" sz="1200"/>
              <a:t>Gujarat State Fertilizers &amp; Chemicals Ltd. (GSFC):</a:t>
            </a:r>
            <a:endParaRPr sz="1200"/>
          </a:p>
          <a:p>
            <a:pPr indent="-298450" lvl="1" marL="990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200"/>
              <a:t>Production: Fertilizers, chemicals, and petrochemicals (including ammonia).</a:t>
            </a:r>
            <a:endParaRPr sz="1200"/>
          </a:p>
          <a:p>
            <a:pPr indent="-298450" lvl="1" marL="990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200"/>
              <a:t>Estimated production capacity: 1,000,000 - 2,000,000 metric tonnes per year.</a:t>
            </a:r>
            <a:endParaRPr b="1" sz="12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9862" y="1377375"/>
            <a:ext cx="8284275" cy="238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